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64" r:id="rId3"/>
    <p:sldId id="263" r:id="rId4"/>
    <p:sldId id="261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712"/>
  </p:normalViewPr>
  <p:slideViewPr>
    <p:cSldViewPr snapToGrid="0">
      <p:cViewPr varScale="1">
        <p:scale>
          <a:sx n="59" d="100"/>
          <a:sy n="59" d="100"/>
        </p:scale>
        <p:origin x="7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C44AD-971E-364B-9360-27A995676EE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4E0D9-BC8D-4249-8432-3D4192993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78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14E0D9-BC8D-4249-8432-3D4192993A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38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14E0D9-BC8D-4249-8432-3D4192993A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39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5FFE5-0C52-3241-9E0D-25571245D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B3824B-F6AA-A694-0720-91E5AB054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1BD73-4159-38E4-8047-EC29BFE78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9425F-5575-6297-4D54-536C5278D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828E8-9766-124B-522C-CE15A505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0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58119-9D7A-BAA2-E3F9-C2FFDE9F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25A98-7B38-36A7-57FC-E9A122D0E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AE63E-B2B4-9F85-14FB-BE52E16D9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3429F-D8DA-F0C4-F65E-7871C6F5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F7436-B997-0E57-B5F3-5583FCBCC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0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863EF-6388-3678-4FE4-B608DDA78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6A506-27C3-F8A5-0637-5E1A8E225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CA5FB-95AD-8A99-2E3A-A9D03054A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1EB47-8AD5-21E8-D690-E0BBA24F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33CEF-B07F-1533-A269-352C1F11D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7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1CED8-EE9B-DCAB-2B7C-6A9FD6624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EC297-B4D0-0229-0091-222DA9F08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BC8F0-A429-4265-472A-E8E3FEAA1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37041-7A23-2281-3D9B-B151AA3C8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79B37-BF52-0F7C-50BE-93595E1DA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6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52AC5-8575-388E-8DF3-EA86BB989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698C6-F276-2A15-9A3E-4D2D91C5A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DCF37-6FA5-60B0-2BC8-F6C8ACB8B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59675-E034-0F4E-C7C0-7779009DB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ADDA0-A6E9-EF21-5904-334C8F5D4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7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732D4-5AE2-D3A6-B9CE-83D4F600D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C1A76-B342-16BD-A3BB-6ABF1E60F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FD3DA-CF76-CCB0-0B2F-97B0CF8B8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21A180-5F06-7047-D022-B31C29105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9C4CC-27F8-7961-E40A-84F1AA29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45513-E7D8-BD8C-D7F4-925300424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7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D1999-80C9-D7D3-6E44-761722CB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9CFC0-0826-DBC5-DBD8-2E5ADE960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6667A1-4CB3-1042-7AFA-8ED0F20B3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31362-230D-385E-0C38-9AC40C2D0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9D0F16-268F-63E6-B346-8B02A3769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6C881D-0F60-0F37-C12E-F2398457F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CC6AA2-555B-FEFB-237C-DE5D594AC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176C5A-6824-1EC5-E978-B952371E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1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690F1-5696-BF79-8CEC-E1D675209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22F78-03C2-8DA1-FB7F-8847FF056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F4BEF7-108A-5138-1B71-47391CCDB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885B0-407C-6364-4EFC-FF9AB0B24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9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185764-5CB1-B3E0-553C-B5AAF002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056845-3727-E5D7-25AF-9E264046E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2E125-ECAF-302B-BF82-1F3FB3383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7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7DCD9-8C3B-09A4-F317-062330C57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7107D-DE21-EC27-2737-AA92C09A6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F3C29-3569-8F15-7256-5132EA481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E7FEF-954F-0B4A-E0F6-31C82D8F3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16872-DCFA-7531-7BE7-C783493BB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4E7EA-4C73-5363-AE47-5100F82D3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61DC-D058-E1F6-7FD1-EE02F4C70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F46F8-908B-5D9D-5955-9C86CB740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225C0-BBE5-4FE7-5A23-A69583098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6B060-FA54-AD95-A8DE-DF57C90DF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82296-BF31-FFD5-F311-A6FCDE8A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BE2DA-DCB5-32E0-F36D-21038600E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3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F2D739-1303-19B2-E978-295CDD771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C8C7B-0AD5-84F2-E4B3-2BC3CA336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9E275-4D8B-E342-C816-A860FE0FEA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B0E14-BA7F-7C49-B215-3B695E9DA12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B576D-2455-76F1-7451-F519C925AD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B659-8C8E-2861-94DB-4D1252B5F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398AE3-AC8B-1C45-B5C5-3F0BA7D9E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8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CU - BTU branch resources">
            <a:extLst>
              <a:ext uri="{FF2B5EF4-FFF2-40B4-BE49-F238E27FC236}">
                <a16:creationId xmlns:a16="http://schemas.microsoft.com/office/drawing/2014/main" id="{220F2B7F-6864-54B8-37AC-7A5E41403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280" y="5138683"/>
            <a:ext cx="4605357" cy="161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AA46A9-2307-C67E-A251-D074E0B8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600" b="1" dirty="0"/>
              <a:t>Newcastle University UCU</a:t>
            </a:r>
            <a:br>
              <a:rPr lang="en-GB" dirty="0"/>
            </a:br>
            <a:r>
              <a:rPr lang="en-GB" dirty="0"/>
              <a:t>Annual General Meeting, 3</a:t>
            </a:r>
            <a:r>
              <a:rPr lang="en-GB" baseline="30000" dirty="0"/>
              <a:t>rd</a:t>
            </a:r>
            <a:r>
              <a:rPr lang="en-GB" dirty="0"/>
              <a:t> June 2026</a:t>
            </a:r>
            <a:br>
              <a:rPr lang="en-GB" dirty="0"/>
            </a:br>
            <a:r>
              <a:rPr lang="en-GB" dirty="0"/>
              <a:t>1.00pm – 1.30pm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D1FCD-B324-910D-5D5B-F857B5FEE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4425"/>
            <a:ext cx="10515600" cy="4667250"/>
          </a:xfrm>
        </p:spPr>
        <p:txBody>
          <a:bodyPr numCol="1"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Welcome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Minutes from AGM 2025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Matters Arising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Officer Reports (Chair + Secretary, Member Secretary, Equalities, H&amp;S, PGR)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Branch Elections committee 2026-2027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Regional Committee Motion (next page)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Branch Accounts will be presented at 				         next General Meeting (NRC + new treasurer)					 +  auditor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56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9D4A-8548-144F-8DC9-97BF8739F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results + elected cooption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28ECF-4C03-B8C6-2F39-56261F360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Chair - Matt Perry</a:t>
            </a:r>
          </a:p>
          <a:p>
            <a:r>
              <a:rPr lang="en-GB" dirty="0"/>
              <a:t>Vice Chair - Marika Asgari</a:t>
            </a:r>
          </a:p>
          <a:p>
            <a:r>
              <a:rPr lang="en-GB" dirty="0"/>
              <a:t>Treasurer - no nominations received &gt; Dan Duncan</a:t>
            </a:r>
          </a:p>
          <a:p>
            <a:r>
              <a:rPr lang="en-GB" dirty="0"/>
              <a:t>Secretary - Loes Veldpaus</a:t>
            </a:r>
          </a:p>
          <a:p>
            <a:r>
              <a:rPr lang="en-GB" dirty="0"/>
              <a:t>Membership Secretary  - no nominations received</a:t>
            </a:r>
          </a:p>
          <a:p>
            <a:r>
              <a:rPr lang="en-GB" dirty="0"/>
              <a:t>Equality Officer - Kate </a:t>
            </a:r>
            <a:r>
              <a:rPr lang="en-GB" dirty="0" err="1"/>
              <a:t>Chedgzoy</a:t>
            </a:r>
            <a:r>
              <a:rPr lang="en-GB" dirty="0"/>
              <a:t> &amp; Kay Crosby (joint)</a:t>
            </a:r>
          </a:p>
          <a:p>
            <a:r>
              <a:rPr lang="en-GB" dirty="0"/>
              <a:t>Anti-casualisation Officer - Elizabeth DeBold</a:t>
            </a:r>
          </a:p>
          <a:p>
            <a:r>
              <a:rPr lang="en-GB" dirty="0"/>
              <a:t>Ordinary members (10 positions available) - David Bates, Joe Redmayne (H&amp;S), Audrey Verma, Ashlyn Wong.</a:t>
            </a:r>
          </a:p>
          <a:p>
            <a:r>
              <a:rPr lang="en-GB" dirty="0"/>
              <a:t>Ordinary members to coopt: Sarah Campbell, Alex Tarr (poll)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2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D6908FE-18D6-0AD9-EE5C-F8DDD8966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Committee Northern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58B8E8C-B2C5-E36F-C845-E892E01FF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b="1" dirty="0"/>
              <a:t>This branch notes that a</a:t>
            </a:r>
            <a:r>
              <a:rPr lang="en-GB" sz="2400" dirty="0"/>
              <a:t>s per rule 11a (ELECTION OF REGIONAL REPRESENTATIVES) </a:t>
            </a:r>
          </a:p>
          <a:p>
            <a:r>
              <a:rPr lang="en-GB" sz="2400" dirty="0"/>
              <a:t>Regional committee representatives will be elected annually from members of the Branch. </a:t>
            </a:r>
          </a:p>
          <a:p>
            <a:r>
              <a:rPr lang="en-GB" sz="2400" dirty="0"/>
              <a:t>Where an elected representative is unable to attend a particular regional committee or there is a vacancy, a substitute may be elected by a General Meeting. </a:t>
            </a:r>
          </a:p>
          <a:p>
            <a:r>
              <a:rPr lang="en-GB" sz="2400" dirty="0"/>
              <a:t>If this is not possible, a substitute may be elected by the Committee. </a:t>
            </a:r>
          </a:p>
          <a:p>
            <a:pPr marL="0" indent="0">
              <a:buNone/>
            </a:pPr>
            <a:r>
              <a:rPr lang="en-GB" sz="2400" b="1" dirty="0"/>
              <a:t>This branch agrees</a:t>
            </a:r>
            <a:r>
              <a:rPr lang="en-GB" sz="2400" dirty="0"/>
              <a:t> to elect the following members for Regional (Northern)  UCU Committee 2026-2027: </a:t>
            </a:r>
          </a:p>
          <a:p>
            <a:r>
              <a:rPr lang="en-GB" sz="2400" dirty="0"/>
              <a:t>Matt Perry, Graham Smith, Sarah Campbell, Loes Veldpaus, </a:t>
            </a:r>
          </a:p>
          <a:p>
            <a:r>
              <a:rPr lang="en-GB" sz="2400" dirty="0"/>
              <a:t>and to fill the delegation, or substitute when an elected representative is not able to attend, anyone from the branch committee.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15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8DC5E-AECC-F13A-FE7A-A182F546C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EE83-8F12-9D23-0E55-2DE8D110B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7375"/>
          </a:xfrm>
        </p:spPr>
        <p:txBody>
          <a:bodyPr>
            <a:normAutofit fontScale="90000"/>
          </a:bodyPr>
          <a:lstStyle/>
          <a:p>
            <a:r>
              <a:rPr lang="en-GB" sz="6600" b="1" dirty="0"/>
              <a:t>Newcastle University UCU</a:t>
            </a:r>
            <a:br>
              <a:rPr lang="en-GB" dirty="0"/>
            </a:br>
            <a:r>
              <a:rPr lang="en-GB" dirty="0"/>
              <a:t>General Meeting, 3</a:t>
            </a:r>
            <a:r>
              <a:rPr lang="en-GB" baseline="30000" dirty="0"/>
              <a:t>rd</a:t>
            </a:r>
            <a:r>
              <a:rPr lang="en-GB" dirty="0"/>
              <a:t> June 2026</a:t>
            </a:r>
            <a:br>
              <a:rPr lang="en-GB" dirty="0"/>
            </a:br>
            <a:r>
              <a:rPr lang="en-GB" dirty="0"/>
              <a:t>1.30pm – 2pm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0ED5B-7D38-A8EF-B188-133DBCBAB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402818"/>
            <a:ext cx="11176437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External speaker(s) + Motion for donation to strike funds Nottingham University; </a:t>
            </a:r>
            <a:r>
              <a:rPr lang="en-US" sz="2800" dirty="0"/>
              <a:t>Goldsmiths; London South Bank University)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Congress report back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Motion: Durham Miners Gala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Organising</a:t>
            </a:r>
            <a:r>
              <a:rPr lang="en-US" dirty="0"/>
              <a:t> against the far right:</a:t>
            </a:r>
          </a:p>
        </p:txBody>
      </p:sp>
      <p:pic>
        <p:nvPicPr>
          <p:cNvPr id="5" name="Picture 4" descr="UCU - BTU branch resources">
            <a:extLst>
              <a:ext uri="{FF2B5EF4-FFF2-40B4-BE49-F238E27FC236}">
                <a16:creationId xmlns:a16="http://schemas.microsoft.com/office/drawing/2014/main" id="{92E0ED80-4AC0-DC01-ABF2-1DE1B8FED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280" y="5138683"/>
            <a:ext cx="4605357" cy="161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1D8D78-960D-8CD6-97A1-2ADF8723BEF7}"/>
              </a:ext>
            </a:extLst>
          </p:cNvPr>
          <p:cNvSpPr txBox="1"/>
          <p:nvPr/>
        </p:nvSpPr>
        <p:spPr>
          <a:xfrm>
            <a:off x="1075739" y="4722831"/>
            <a:ext cx="633353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/>
              <a:t>Counter demonstration against the ‘Unite the Right’ demo </a:t>
            </a:r>
            <a:r>
              <a:rPr lang="en-US" dirty="0" err="1"/>
              <a:t>organised</a:t>
            </a:r>
            <a:r>
              <a:rPr lang="en-US" dirty="0"/>
              <a:t> by Restore Britain in Newcastle on </a:t>
            </a:r>
            <a:r>
              <a:rPr lang="en-US" b="1" dirty="0"/>
              <a:t>13 June</a:t>
            </a:r>
            <a:r>
              <a:rPr lang="en-US" dirty="0"/>
              <a:t>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Launch meeting of </a:t>
            </a:r>
            <a:r>
              <a:rPr lang="en-US" b="1" dirty="0"/>
              <a:t>Women Against the Far Right </a:t>
            </a:r>
            <a:r>
              <a:rPr lang="en-US" dirty="0"/>
              <a:t>at the </a:t>
            </a:r>
            <a:r>
              <a:rPr lang="en-US" dirty="0" err="1"/>
              <a:t>Alphabetti</a:t>
            </a:r>
            <a:r>
              <a:rPr lang="en-US" dirty="0"/>
              <a:t> Theatre on June 29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Mobilising</a:t>
            </a:r>
            <a:r>
              <a:rPr lang="en-US" dirty="0"/>
              <a:t> meeting to build a Unite against the far right rally/</a:t>
            </a:r>
            <a:r>
              <a:rPr lang="en-US" b="1" dirty="0"/>
              <a:t>march in Newcastle on 3 October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13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D254-70C0-0F55-BEA8-DC856E63D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Motion: Strike fund Donations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8897F-2763-B76B-E9E2-20295DA3D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076"/>
            <a:ext cx="10515600" cy="5448924"/>
          </a:xfrm>
        </p:spPr>
        <p:txBody>
          <a:bodyPr>
            <a:normAutofit/>
          </a:bodyPr>
          <a:lstStyle/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dirty="0"/>
              <a:t>This branch Notes 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dirty="0"/>
              <a:t>Strike action undertaken by various UCU branches </a:t>
            </a:r>
          </a:p>
          <a:p>
            <a:pPr marL="719138" indent="-51435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dirty="0"/>
              <a:t>This Branch Believes:</a:t>
            </a:r>
            <a:endParaRPr lang="en-GB" b="1" dirty="0">
              <a:effectLst/>
            </a:endParaRP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dirty="0"/>
              <a:t>We need to stand in solidarity with them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dirty="0"/>
              <a:t>This Branch Resolves:</a:t>
            </a:r>
            <a:endParaRPr lang="en-GB" b="1" dirty="0">
              <a:effectLst/>
            </a:endParaRP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GB" dirty="0"/>
              <a:t>Donate £1000,- to Nottingham University UCU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GB" dirty="0"/>
              <a:t>Donate £1000,- to Goldsmiths UCU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GB" dirty="0"/>
              <a:t>Donate £1000,- to LSBU UCU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endParaRPr lang="en-GB" dirty="0"/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58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09DB8-05C7-6BBA-DC87-4F7A26481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6C4E0-5426-751D-5907-BA344099C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Motion: Durham Miners Gala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FF43A-D5ED-6D67-ADEF-9FBB175B4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076"/>
            <a:ext cx="10515600" cy="5448924"/>
          </a:xfrm>
        </p:spPr>
        <p:txBody>
          <a:bodyPr>
            <a:normAutofit fontScale="92500" lnSpcReduction="20000"/>
          </a:bodyPr>
          <a:lstStyle/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dirty="0"/>
              <a:t>This branch Notes 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dirty="0"/>
              <a:t>The Durham Miners Gala celebrates trade union collectivism, community spirit and international solidarity, will take place on Saturday, July 11</a:t>
            </a:r>
            <a:r>
              <a:rPr lang="en-GB" baseline="30000" dirty="0"/>
              <a:t>th</a:t>
            </a:r>
            <a:r>
              <a:rPr lang="en-GB" dirty="0"/>
              <a:t>, 2026.</a:t>
            </a:r>
          </a:p>
          <a:p>
            <a:pPr marL="719138" indent="-51435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dirty="0"/>
              <a:t>This Branch Believes:</a:t>
            </a:r>
            <a:endParaRPr lang="en-GB" b="1" dirty="0">
              <a:effectLst/>
            </a:endParaRP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dirty="0"/>
              <a:t>Participation by the branch in the Gala will help build collective trade union spirit and helps to organise against the far right.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dirty="0"/>
              <a:t>This Branch Resolves:</a:t>
            </a:r>
            <a:endParaRPr lang="en-GB" b="1" dirty="0">
              <a:effectLst/>
            </a:endParaRP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GB" dirty="0"/>
              <a:t>To call on its members to join the Miners Gala 11 July 2026</a:t>
            </a:r>
          </a:p>
          <a:p>
            <a:pPr marL="719138" indent="-514350" fontAlgn="base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GB" dirty="0"/>
              <a:t>To support modest travel expenses allowing members to participate in the Gala, and for members to notify UCU Office in advance if travel expenses are required.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849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2429</TotalTime>
  <Words>556</Words>
  <Application>Microsoft Office PowerPoint</Application>
  <PresentationFormat>Widescreen</PresentationFormat>
  <Paragraphs>54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Newcastle University UCU Annual General Meeting, 3rd June 2026 1.00pm – 1.30pm</vt:lpstr>
      <vt:lpstr>Election results + elected cooption</vt:lpstr>
      <vt:lpstr>Regional Committee Northern</vt:lpstr>
      <vt:lpstr>Newcastle University UCU General Meeting, 3rd June 2026 1.30pm – 2pm</vt:lpstr>
      <vt:lpstr>Motion: Strike fund Donations</vt:lpstr>
      <vt:lpstr>Motion: Durham Miners Gala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Loes Veldpaus</dc:creator>
  <cp:lastModifiedBy>John Russell</cp:lastModifiedBy>
  <cp:revision>9</cp:revision>
  <dcterms:created xsi:type="dcterms:W3CDTF">2025-06-19T20:36:44Z</dcterms:created>
  <dcterms:modified xsi:type="dcterms:W3CDTF">2026-06-04T08:34:21Z</dcterms:modified>
</cp:coreProperties>
</file>